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3666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1530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304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43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0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728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717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6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03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59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412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F0642-D712-46F0-8EC4-4C2E69FC485F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96760-F124-462A-86B4-187FA9574F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042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avi"/><Relationship Id="rId7" Type="http://schemas.openxmlformats.org/officeDocument/2006/relationships/image" Target="../media/image10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AVC </a:t>
            </a:r>
            <a:r>
              <a:rPr lang="ko-KR" altLang="en-US" dirty="0" smtClean="0"/>
              <a:t>충북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라이트</a:t>
            </a:r>
            <a:r>
              <a:rPr lang="ko-KR" altLang="en-US" dirty="0" smtClean="0"/>
              <a:t> 불량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758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758825"/>
          </a:xfrm>
        </p:spPr>
        <p:txBody>
          <a:bodyPr/>
          <a:lstStyle/>
          <a:p>
            <a:r>
              <a:rPr lang="ko-KR" altLang="en-US" dirty="0" err="1" smtClean="0"/>
              <a:t>고려점</a:t>
            </a:r>
            <a:r>
              <a:rPr lang="ko-KR" altLang="en-US" dirty="0" smtClean="0"/>
              <a:t> 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28600" y="806450"/>
            <a:ext cx="6867525" cy="4351338"/>
          </a:xfrm>
        </p:spPr>
        <p:txBody>
          <a:bodyPr/>
          <a:lstStyle/>
          <a:p>
            <a:r>
              <a:rPr lang="ko-KR" altLang="en-US" dirty="0" smtClean="0"/>
              <a:t>컨트롤 보드에는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개의 </a:t>
            </a:r>
            <a:r>
              <a:rPr lang="en-US" altLang="ko-KR" dirty="0" smtClean="0"/>
              <a:t>LED </a:t>
            </a:r>
            <a:r>
              <a:rPr lang="ko-KR" altLang="en-US" dirty="0" smtClean="0"/>
              <a:t>패널 </a:t>
            </a:r>
            <a:r>
              <a:rPr lang="ko-KR" altLang="en-US" dirty="0" err="1" smtClean="0"/>
              <a:t>컨넥터가</a:t>
            </a:r>
            <a:r>
              <a:rPr lang="ko-KR" altLang="en-US" dirty="0" smtClean="0"/>
              <a:t> 있음</a:t>
            </a:r>
            <a:endParaRPr lang="en-US" altLang="ko-KR" dirty="0" smtClean="0"/>
          </a:p>
          <a:p>
            <a:r>
              <a:rPr lang="ko-KR" altLang="en-US" dirty="0" smtClean="0"/>
              <a:t>각각은 </a:t>
            </a:r>
            <a:r>
              <a:rPr lang="en-US" altLang="ko-KR" dirty="0" smtClean="0"/>
              <a:t>FET</a:t>
            </a:r>
            <a:r>
              <a:rPr lang="ko-KR" altLang="en-US" dirty="0" smtClean="0"/>
              <a:t>와 </a:t>
            </a:r>
            <a:r>
              <a:rPr lang="ko-KR" altLang="en-US" dirty="0" smtClean="0">
                <a:solidFill>
                  <a:srgbClr val="FF0000"/>
                </a:solidFill>
              </a:rPr>
              <a:t>확인용 </a:t>
            </a:r>
            <a:r>
              <a:rPr lang="en-US" altLang="ko-KR" dirty="0" smtClean="0">
                <a:solidFill>
                  <a:srgbClr val="FF0000"/>
                </a:solidFill>
              </a:rPr>
              <a:t>LED</a:t>
            </a:r>
            <a:r>
              <a:rPr lang="ko-KR" altLang="en-US" dirty="0" smtClean="0"/>
              <a:t>가 연결 되어있음</a:t>
            </a:r>
            <a:endParaRPr lang="en-US" altLang="ko-KR" dirty="0" smtClean="0"/>
          </a:p>
          <a:p>
            <a:r>
              <a:rPr lang="ko-KR" altLang="en-US" dirty="0" smtClean="0"/>
              <a:t>확인용 </a:t>
            </a:r>
            <a:r>
              <a:rPr lang="en-US" altLang="ko-KR" dirty="0" smtClean="0"/>
              <a:t>LED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LED</a:t>
            </a:r>
            <a:r>
              <a:rPr lang="ko-KR" altLang="en-US" dirty="0" smtClean="0"/>
              <a:t>패널로 전력이 인가 될 때 같이 켜짐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실제적으로</a:t>
            </a:r>
            <a:r>
              <a:rPr lang="en-US" altLang="ko-KR" dirty="0" smtClean="0"/>
              <a:t> LED </a:t>
            </a:r>
            <a:r>
              <a:rPr lang="ko-KR" altLang="en-US" dirty="0" smtClean="0"/>
              <a:t>패널이 발광을 할 수 없을 정도의 </a:t>
            </a:r>
            <a:r>
              <a:rPr lang="ko-KR" altLang="en-US" dirty="0" smtClean="0">
                <a:solidFill>
                  <a:srgbClr val="FF0000"/>
                </a:solidFill>
              </a:rPr>
              <a:t>약간의</a:t>
            </a:r>
            <a:r>
              <a:rPr lang="en-US" altLang="ko-KR" dirty="0" smtClean="0">
                <a:solidFill>
                  <a:srgbClr val="FF0000"/>
                </a:solidFill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전력이라도 인가되면 켜짐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1738" y="959643"/>
            <a:ext cx="6667498" cy="5000624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10084586" y="1587199"/>
            <a:ext cx="419100" cy="523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9848850" y="1901228"/>
            <a:ext cx="216686" cy="227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10103047" y="2403227"/>
            <a:ext cx="419100" cy="523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8399561" y="2403226"/>
            <a:ext cx="419100" cy="52387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8353424" y="1438275"/>
            <a:ext cx="623887" cy="65335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8934447" y="1901228"/>
            <a:ext cx="252413" cy="22770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8977311" y="84813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커넥터</a:t>
            </a:r>
            <a:endParaRPr lang="ko-KR" altLang="en-US" dirty="0">
              <a:solidFill>
                <a:srgbClr val="0070C0"/>
              </a:solidFill>
            </a:endParaRPr>
          </a:p>
        </p:txBody>
      </p:sp>
      <p:cxnSp>
        <p:nvCxnSpPr>
          <p:cNvPr id="15" name="직선 화살표 연결선 14"/>
          <p:cNvCxnSpPr>
            <a:stCxn id="13" idx="2"/>
            <a:endCxn id="7" idx="1"/>
          </p:cNvCxnSpPr>
          <p:nvPr/>
        </p:nvCxnSpPr>
        <p:spPr>
          <a:xfrm>
            <a:off x="9415893" y="1217462"/>
            <a:ext cx="730069" cy="446457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3" idx="2"/>
            <a:endCxn id="11" idx="7"/>
          </p:cNvCxnSpPr>
          <p:nvPr/>
        </p:nvCxnSpPr>
        <p:spPr>
          <a:xfrm flipH="1">
            <a:off x="8885945" y="1217462"/>
            <a:ext cx="529948" cy="316495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060653" y="2399563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00B0F0"/>
                </a:solidFill>
              </a:rPr>
              <a:t>확인용</a:t>
            </a:r>
            <a:endParaRPr lang="en-US" altLang="ko-KR" dirty="0" smtClean="0">
              <a:solidFill>
                <a:srgbClr val="00B0F0"/>
              </a:solidFill>
            </a:endParaRPr>
          </a:p>
          <a:p>
            <a:pPr algn="ctr"/>
            <a:r>
              <a:rPr lang="en-US" altLang="ko-KR" dirty="0" smtClean="0">
                <a:solidFill>
                  <a:srgbClr val="00B0F0"/>
                </a:solidFill>
              </a:rPr>
              <a:t>LED</a:t>
            </a:r>
            <a:endParaRPr lang="ko-KR" altLang="en-US" dirty="0">
              <a:solidFill>
                <a:srgbClr val="00B0F0"/>
              </a:solidFill>
            </a:endParaRPr>
          </a:p>
        </p:txBody>
      </p:sp>
      <p:cxnSp>
        <p:nvCxnSpPr>
          <p:cNvPr id="22" name="직선 화살표 연결선 21"/>
          <p:cNvCxnSpPr>
            <a:stCxn id="21" idx="0"/>
            <a:endCxn id="12" idx="5"/>
          </p:cNvCxnSpPr>
          <p:nvPr/>
        </p:nvCxnSpPr>
        <p:spPr>
          <a:xfrm flipH="1" flipV="1">
            <a:off x="9149895" y="2095589"/>
            <a:ext cx="349340" cy="30397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>
            <a:stCxn id="21" idx="0"/>
            <a:endCxn id="8" idx="3"/>
          </p:cNvCxnSpPr>
          <p:nvPr/>
        </p:nvCxnSpPr>
        <p:spPr>
          <a:xfrm flipV="1">
            <a:off x="9499235" y="2095589"/>
            <a:ext cx="381348" cy="30397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885945" y="3275289"/>
            <a:ext cx="54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B0F0"/>
                </a:solidFill>
              </a:rPr>
              <a:t>FET</a:t>
            </a:r>
            <a:endParaRPr lang="ko-KR" altLang="en-US" dirty="0">
              <a:solidFill>
                <a:srgbClr val="00B0F0"/>
              </a:solidFill>
            </a:endParaRPr>
          </a:p>
        </p:txBody>
      </p:sp>
      <p:cxnSp>
        <p:nvCxnSpPr>
          <p:cNvPr id="29" name="직선 화살표 연결선 28"/>
          <p:cNvCxnSpPr>
            <a:stCxn id="28" idx="0"/>
            <a:endCxn id="10" idx="5"/>
          </p:cNvCxnSpPr>
          <p:nvPr/>
        </p:nvCxnSpPr>
        <p:spPr>
          <a:xfrm flipH="1" flipV="1">
            <a:off x="8757285" y="2850381"/>
            <a:ext cx="399953" cy="42490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>
            <a:stCxn id="28" idx="0"/>
            <a:endCxn id="9" idx="3"/>
          </p:cNvCxnSpPr>
          <p:nvPr/>
        </p:nvCxnSpPr>
        <p:spPr>
          <a:xfrm flipV="1">
            <a:off x="9157238" y="2850382"/>
            <a:ext cx="1007185" cy="424907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273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282700"/>
          </a:xfrm>
        </p:spPr>
        <p:txBody>
          <a:bodyPr/>
          <a:lstStyle/>
          <a:p>
            <a:r>
              <a:rPr lang="ko-KR" altLang="en-US" dirty="0" smtClean="0"/>
              <a:t>테스트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8048625" y="1616075"/>
            <a:ext cx="3962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SMPS “-” </a:t>
            </a:r>
            <a:r>
              <a:rPr lang="ko-KR" altLang="en-US" dirty="0" smtClean="0"/>
              <a:t>단자에서 날개 케이스의 볼트에 선을 연결하면 컨트롤 보드의 확인용 </a:t>
            </a:r>
            <a:r>
              <a:rPr lang="en-US" altLang="ko-KR" dirty="0" smtClean="0"/>
              <a:t>LED</a:t>
            </a:r>
            <a:r>
              <a:rPr lang="ko-KR" altLang="en-US" dirty="0" smtClean="0"/>
              <a:t>가 켜지는 것을 볼 수 있음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>
                <a:solidFill>
                  <a:srgbClr val="FF0000"/>
                </a:solidFill>
              </a:rPr>
              <a:t>날개 구조물 내무 </a:t>
            </a:r>
            <a:r>
              <a:rPr lang="en-US" altLang="ko-KR" dirty="0" smtClean="0">
                <a:solidFill>
                  <a:srgbClr val="FF0000"/>
                </a:solidFill>
              </a:rPr>
              <a:t>LED </a:t>
            </a:r>
            <a:r>
              <a:rPr lang="ko-KR" altLang="en-US" dirty="0" smtClean="0">
                <a:solidFill>
                  <a:srgbClr val="FF0000"/>
                </a:solidFill>
              </a:rPr>
              <a:t>패널의 </a:t>
            </a:r>
            <a:r>
              <a:rPr lang="en-US" altLang="ko-KR" dirty="0" smtClean="0">
                <a:solidFill>
                  <a:srgbClr val="FF0000"/>
                </a:solidFill>
              </a:rPr>
              <a:t>“-” </a:t>
            </a:r>
            <a:r>
              <a:rPr lang="ko-KR" altLang="en-US" dirty="0" smtClean="0">
                <a:solidFill>
                  <a:srgbClr val="FF0000"/>
                </a:solidFill>
              </a:rPr>
              <a:t>가</a:t>
            </a:r>
            <a:r>
              <a:rPr lang="en-US" altLang="ko-KR" dirty="0" smtClean="0">
                <a:solidFill>
                  <a:srgbClr val="FF0000"/>
                </a:solidFill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외부로 연결되어 있음을 의미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6" name="[SHANA]L004_접지_상황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063" y="1616075"/>
            <a:ext cx="7735887" cy="4351338"/>
          </a:xfrm>
        </p:spPr>
      </p:pic>
      <p:sp>
        <p:nvSpPr>
          <p:cNvPr id="7" name="TextBox 6"/>
          <p:cNvSpPr txBox="1"/>
          <p:nvPr/>
        </p:nvSpPr>
        <p:spPr>
          <a:xfrm>
            <a:off x="246063" y="12467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동영상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4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특이 사항 및 자체 결론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이전 페이지 실험 진행 전까지 날개 구조물 </a:t>
            </a:r>
            <a:r>
              <a:rPr lang="ko-KR" altLang="en-US" dirty="0" smtClean="0">
                <a:solidFill>
                  <a:srgbClr val="FF0000"/>
                </a:solidFill>
              </a:rPr>
              <a:t>열어 보지 않음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r>
              <a:rPr lang="ko-KR" altLang="en-US" dirty="0" smtClean="0"/>
              <a:t>이전 페이지에서 진행한 실험 후 날개 구조물의 침수 등을 확인하기 위해 열었다 다시 닫은 후 같은 실험 진행 시 </a:t>
            </a:r>
            <a:r>
              <a:rPr lang="ko-KR" altLang="en-US" dirty="0" smtClean="0">
                <a:solidFill>
                  <a:srgbClr val="FF0000"/>
                </a:solidFill>
              </a:rPr>
              <a:t>같은 결과 나오지 않음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endParaRPr lang="en-US" altLang="ko-KR" dirty="0" smtClean="0"/>
          </a:p>
          <a:p>
            <a:r>
              <a:rPr lang="en-US" altLang="ko-KR" dirty="0" smtClean="0"/>
              <a:t>AVC </a:t>
            </a:r>
            <a:r>
              <a:rPr lang="ko-KR" altLang="en-US" dirty="0" smtClean="0"/>
              <a:t>특성 상 장시간 </a:t>
            </a:r>
            <a:r>
              <a:rPr lang="en-US" altLang="ko-KR" dirty="0" smtClean="0"/>
              <a:t>LED</a:t>
            </a:r>
            <a:r>
              <a:rPr lang="ko-KR" altLang="en-US" dirty="0" smtClean="0"/>
              <a:t>를 </a:t>
            </a:r>
            <a:r>
              <a:rPr lang="ko-KR" altLang="en-US" dirty="0" smtClean="0">
                <a:solidFill>
                  <a:srgbClr val="FF0000"/>
                </a:solidFill>
              </a:rPr>
              <a:t>계속적으로 동작 </a:t>
            </a:r>
            <a:r>
              <a:rPr lang="ko-KR" altLang="en-US" dirty="0" smtClean="0"/>
              <a:t>하기 위해 </a:t>
            </a:r>
            <a:r>
              <a:rPr lang="ko-KR" altLang="en-US" dirty="0" smtClean="0">
                <a:solidFill>
                  <a:srgbClr val="FF0000"/>
                </a:solidFill>
              </a:rPr>
              <a:t>통풍이 되는 구조와 팬</a:t>
            </a:r>
            <a:r>
              <a:rPr lang="ko-KR" altLang="en-US" dirty="0" smtClean="0"/>
              <a:t>을 같이 날개 구조물 안에 넣었는데 이것이 </a:t>
            </a:r>
            <a:r>
              <a:rPr lang="ko-KR" altLang="en-US" dirty="0" smtClean="0">
                <a:solidFill>
                  <a:srgbClr val="FF0000"/>
                </a:solidFill>
              </a:rPr>
              <a:t>먼지의 침투의 원인</a:t>
            </a:r>
            <a:r>
              <a:rPr lang="ko-KR" altLang="en-US" dirty="0" smtClean="0"/>
              <a:t>이 되고 </a:t>
            </a:r>
            <a:r>
              <a:rPr lang="en-US" altLang="ko-KR" dirty="0" smtClean="0"/>
              <a:t>“-” </a:t>
            </a:r>
            <a:r>
              <a:rPr lang="ko-KR" altLang="en-US" dirty="0" smtClean="0"/>
              <a:t>단자의 연결 통로가 생긴 것으로 예상됨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976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해결책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38126" y="1825625"/>
            <a:ext cx="7524750" cy="4351338"/>
          </a:xfrm>
        </p:spPr>
        <p:txBody>
          <a:bodyPr/>
          <a:lstStyle/>
          <a:p>
            <a:r>
              <a:rPr lang="ko-KR" altLang="en-US" dirty="0" smtClean="0"/>
              <a:t>차후 생산 되는 날개 케이스의 </a:t>
            </a:r>
            <a:r>
              <a:rPr lang="en-US" altLang="ko-KR" dirty="0" smtClean="0"/>
              <a:t>LED </a:t>
            </a:r>
            <a:r>
              <a:rPr lang="ko-KR" altLang="en-US" dirty="0" smtClean="0"/>
              <a:t>패널과의 접점의 최소화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이미 상부와 하부에 있는 공간을 전체적으로 확대</a:t>
            </a:r>
            <a:r>
              <a:rPr lang="en-US" altLang="ko-KR" dirty="0" smtClean="0"/>
              <a:t>(</a:t>
            </a:r>
            <a:r>
              <a:rPr lang="ko-KR" altLang="en-US" dirty="0" smtClean="0"/>
              <a:t>왼편 위 사진에서 빨간 표시 부분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볼트 연결 시 케이스와 접점 제거 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고무링</a:t>
            </a:r>
            <a:r>
              <a:rPr lang="ko-KR" altLang="en-US" dirty="0" smtClean="0"/>
              <a:t> 사용 </a:t>
            </a:r>
            <a:r>
              <a:rPr lang="en-US" altLang="ko-KR" dirty="0" smtClean="0"/>
              <a:t>(</a:t>
            </a:r>
            <a:r>
              <a:rPr lang="ko-KR" altLang="en-US" dirty="0" smtClean="0"/>
              <a:t>왼편 아래 사진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683" y="3430459"/>
            <a:ext cx="1830942" cy="32275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151" y="109538"/>
            <a:ext cx="3178713" cy="3162299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9144001" y="1027906"/>
            <a:ext cx="400050" cy="130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11225600" y="1027905"/>
            <a:ext cx="400050" cy="1200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01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41275"/>
            <a:ext cx="10515600" cy="892175"/>
          </a:xfrm>
        </p:spPr>
        <p:txBody>
          <a:bodyPr/>
          <a:lstStyle/>
          <a:p>
            <a:r>
              <a:rPr lang="ko-KR" altLang="en-US" dirty="0" smtClean="0"/>
              <a:t>오른편 불량 초기 </a:t>
            </a:r>
            <a:r>
              <a:rPr lang="ko-KR" altLang="en-US" dirty="0" smtClean="0"/>
              <a:t>상황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82337" y="2888188"/>
            <a:ext cx="5992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- </a:t>
            </a:r>
            <a:r>
              <a:rPr lang="ko-KR" altLang="en-US" sz="2800" dirty="0" smtClean="0"/>
              <a:t>테스트 버튼에 날개 동작하지 않음</a:t>
            </a:r>
            <a:endParaRPr lang="ko-KR" altLang="en-US" sz="2800" dirty="0"/>
          </a:p>
        </p:txBody>
      </p:sp>
      <p:pic>
        <p:nvPicPr>
          <p:cNvPr id="8" name="[SHANA]R000_초기상황_오른편_L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050" y="857250"/>
            <a:ext cx="3152775" cy="5591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421" y="607904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동영상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설치 시 사진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2" y="1825625"/>
            <a:ext cx="5801784" cy="4351338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911" y="2276346"/>
            <a:ext cx="3571875" cy="273367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003589" y="3344562"/>
            <a:ext cx="1087395" cy="8484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 flipV="1">
            <a:off x="5090984" y="2276346"/>
            <a:ext cx="2538927" cy="1068216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5090984" y="4193060"/>
            <a:ext cx="2538927" cy="816961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31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상황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결론</a:t>
            </a:r>
            <a:r>
              <a:rPr lang="en-US" altLang="ko-KR" dirty="0"/>
              <a:t> </a:t>
            </a:r>
            <a:r>
              <a:rPr lang="ko-KR" altLang="en-US" dirty="0" smtClean="0"/>
              <a:t>그리고 처리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426891"/>
            <a:ext cx="4352925" cy="3264693"/>
          </a:xfrm>
        </p:spPr>
      </p:pic>
      <p:sp>
        <p:nvSpPr>
          <p:cNvPr id="5" name="TextBox 4"/>
          <p:cNvSpPr txBox="1"/>
          <p:nvPr/>
        </p:nvSpPr>
        <p:spPr>
          <a:xfrm>
            <a:off x="4886325" y="1882774"/>
            <a:ext cx="52886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2800" dirty="0" smtClean="0"/>
              <a:t>연결 되어 있지 않음</a:t>
            </a:r>
            <a:endParaRPr lang="en-US" altLang="ko-KR" sz="2800" dirty="0" smtClean="0"/>
          </a:p>
          <a:p>
            <a:pPr marL="285750" indent="-285750">
              <a:buFontTx/>
              <a:buChar char="-"/>
            </a:pPr>
            <a:r>
              <a:rPr lang="ko-KR" altLang="en-US" sz="2800" dirty="0" err="1" smtClean="0"/>
              <a:t>하우징</a:t>
            </a:r>
            <a:r>
              <a:rPr lang="ko-KR" altLang="en-US" sz="2800" dirty="0" smtClean="0"/>
              <a:t> 덮개 경첩 쪽에서 </a:t>
            </a:r>
            <a:r>
              <a:rPr lang="ko-KR" altLang="en-US" sz="2800" dirty="0" err="1" smtClean="0"/>
              <a:t>찝힘</a:t>
            </a:r>
            <a:endParaRPr lang="en-US" altLang="ko-KR" sz="2800" dirty="0" smtClean="0"/>
          </a:p>
          <a:p>
            <a:pPr marL="285750" indent="-285750">
              <a:buFontTx/>
              <a:buChar char="-"/>
            </a:pPr>
            <a:r>
              <a:rPr lang="ko-KR" altLang="en-US" sz="2800" dirty="0" smtClean="0"/>
              <a:t>커넥터 고장</a:t>
            </a:r>
            <a:endParaRPr lang="en-US" altLang="ko-KR" sz="2800" dirty="0" smtClean="0"/>
          </a:p>
          <a:p>
            <a:pPr marL="285750" indent="-285750">
              <a:buFontTx/>
              <a:buChar char="-"/>
            </a:pPr>
            <a:endParaRPr lang="en-US" altLang="ko-KR" sz="2800" dirty="0"/>
          </a:p>
          <a:p>
            <a:pPr marL="285750" indent="-285750">
              <a:buFontTx/>
              <a:buChar char="-"/>
            </a:pPr>
            <a:r>
              <a:rPr lang="ko-KR" altLang="en-US" sz="2800" dirty="0" smtClean="0"/>
              <a:t>교체 진행함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346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863600"/>
          </a:xfrm>
        </p:spPr>
        <p:txBody>
          <a:bodyPr/>
          <a:lstStyle/>
          <a:p>
            <a:r>
              <a:rPr lang="ko-KR" altLang="en-US" dirty="0" smtClean="0"/>
              <a:t>왼편 불량 초기 </a:t>
            </a:r>
            <a:r>
              <a:rPr lang="ko-KR" altLang="en-US" dirty="0" smtClean="0"/>
              <a:t>상황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86725" y="2811988"/>
            <a:ext cx="39213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ko-KR" altLang="en-US" sz="2800" dirty="0" smtClean="0">
                <a:solidFill>
                  <a:srgbClr val="FF0000"/>
                </a:solidFill>
              </a:rPr>
              <a:t>계속 </a:t>
            </a:r>
            <a:r>
              <a:rPr lang="en-US" altLang="ko-KR" sz="2800" dirty="0" smtClean="0">
                <a:solidFill>
                  <a:srgbClr val="FF0000"/>
                </a:solidFill>
              </a:rPr>
              <a:t>On </a:t>
            </a:r>
            <a:r>
              <a:rPr lang="ko-KR" altLang="en-US" sz="2800" dirty="0" smtClean="0"/>
              <a:t>되어있는 상태</a:t>
            </a:r>
            <a:endParaRPr lang="en-US" altLang="ko-KR" sz="2800" dirty="0" smtClean="0"/>
          </a:p>
          <a:p>
            <a:pPr marL="457200" indent="-457200">
              <a:buFontTx/>
              <a:buChar char="-"/>
            </a:pPr>
            <a:endParaRPr lang="en-US" altLang="ko-KR" sz="2800" dirty="0" smtClean="0"/>
          </a:p>
          <a:p>
            <a:pPr marL="457200" indent="-457200">
              <a:buFontTx/>
              <a:buChar char="-"/>
            </a:pPr>
            <a:r>
              <a:rPr lang="ko-KR" altLang="en-US" sz="2800" dirty="0" smtClean="0">
                <a:solidFill>
                  <a:srgbClr val="FF0000"/>
                </a:solidFill>
              </a:rPr>
              <a:t>정상</a:t>
            </a:r>
            <a:r>
              <a:rPr lang="ko-KR" altLang="en-US" sz="2800" dirty="0" smtClean="0"/>
              <a:t> 동작에서도 </a:t>
            </a:r>
            <a:r>
              <a:rPr lang="ko-KR" altLang="en-US" sz="2800" dirty="0" smtClean="0">
                <a:solidFill>
                  <a:srgbClr val="FF0000"/>
                </a:solidFill>
              </a:rPr>
              <a:t>깜빡임</a:t>
            </a:r>
            <a:r>
              <a:rPr lang="en-US" altLang="ko-KR" sz="2800" dirty="0" smtClean="0"/>
              <a:t>,</a:t>
            </a:r>
            <a:r>
              <a:rPr lang="ko-KR" altLang="en-US" sz="2800" dirty="0" smtClean="0"/>
              <a:t> 켜져 있지는 않음</a:t>
            </a:r>
            <a:endParaRPr lang="ko-KR" altLang="en-US" sz="2800" dirty="0"/>
          </a:p>
        </p:txBody>
      </p:sp>
      <p:pic>
        <p:nvPicPr>
          <p:cNvPr id="6" name="[SHANA]L000_초기상황_왼편_L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63" y="1816100"/>
            <a:ext cx="7735887" cy="4351338"/>
          </a:xfrm>
        </p:spPr>
      </p:pic>
      <p:sp>
        <p:nvSpPr>
          <p:cNvPr id="7" name="TextBox 6"/>
          <p:cNvSpPr txBox="1"/>
          <p:nvPr/>
        </p:nvSpPr>
        <p:spPr>
          <a:xfrm>
            <a:off x="284163" y="14467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동영상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6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34461"/>
            <a:ext cx="10515600" cy="1325563"/>
          </a:xfrm>
        </p:spPr>
        <p:txBody>
          <a:bodyPr/>
          <a:lstStyle/>
          <a:p>
            <a:r>
              <a:rPr lang="ko-KR" altLang="en-US" dirty="0" err="1" smtClean="0"/>
              <a:t>라이트</a:t>
            </a:r>
            <a:r>
              <a:rPr lang="ko-KR" altLang="en-US" dirty="0" smtClean="0"/>
              <a:t> 보드 테스트 버튼 실행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86725" y="2811988"/>
            <a:ext cx="39213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ko-KR" altLang="en-US" sz="2800" dirty="0" smtClean="0"/>
              <a:t>테스트 버튼 동작에 날개 </a:t>
            </a:r>
            <a:r>
              <a:rPr lang="en-US" altLang="ko-KR" sz="2800" dirty="0" smtClean="0"/>
              <a:t>LED</a:t>
            </a:r>
            <a:r>
              <a:rPr lang="ko-KR" altLang="en-US" sz="2800" dirty="0" smtClean="0"/>
              <a:t>도 </a:t>
            </a:r>
            <a:r>
              <a:rPr lang="ko-KR" altLang="en-US" sz="2800" dirty="0" smtClean="0">
                <a:solidFill>
                  <a:srgbClr val="FF0000"/>
                </a:solidFill>
              </a:rPr>
              <a:t>같이 더 밝은 빛을 방출</a:t>
            </a:r>
            <a:r>
              <a:rPr lang="ko-KR" altLang="en-US" sz="2800" dirty="0" smtClean="0"/>
              <a:t>함</a:t>
            </a:r>
            <a:endParaRPr lang="en-US" altLang="ko-KR" sz="2800" dirty="0" smtClean="0"/>
          </a:p>
          <a:p>
            <a:pPr marL="457200" indent="-457200">
              <a:buFontTx/>
              <a:buChar char="-"/>
            </a:pPr>
            <a:endParaRPr lang="en-US" altLang="ko-KR" sz="2800" dirty="0" smtClean="0"/>
          </a:p>
          <a:p>
            <a:pPr marL="457200" indent="-457200">
              <a:buFontTx/>
              <a:buChar char="-"/>
            </a:pPr>
            <a:r>
              <a:rPr lang="ko-KR" altLang="en-US" sz="2800" dirty="0" err="1" smtClean="0">
                <a:solidFill>
                  <a:srgbClr val="FF0000"/>
                </a:solidFill>
              </a:rPr>
              <a:t>콘트롤</a:t>
            </a:r>
            <a:r>
              <a:rPr lang="ko-KR" altLang="en-US" sz="2800" dirty="0" smtClean="0">
                <a:solidFill>
                  <a:srgbClr val="FF0000"/>
                </a:solidFill>
              </a:rPr>
              <a:t> </a:t>
            </a:r>
            <a:r>
              <a:rPr lang="ko-KR" altLang="en-US" sz="2800" dirty="0" err="1" smtClean="0">
                <a:solidFill>
                  <a:srgbClr val="FF0000"/>
                </a:solidFill>
              </a:rPr>
              <a:t>로직은</a:t>
            </a:r>
            <a:r>
              <a:rPr lang="ko-KR" altLang="en-US" sz="2800" dirty="0" smtClean="0">
                <a:solidFill>
                  <a:srgbClr val="FF0000"/>
                </a:solidFill>
              </a:rPr>
              <a:t> 살아있다</a:t>
            </a:r>
            <a:r>
              <a:rPr lang="ko-KR" altLang="en-US" sz="2800" dirty="0" smtClean="0"/>
              <a:t>는 의미</a:t>
            </a:r>
            <a:endParaRPr lang="ko-KR" altLang="en-US" sz="2800" dirty="0"/>
          </a:p>
        </p:txBody>
      </p:sp>
      <p:pic>
        <p:nvPicPr>
          <p:cNvPr id="6" name="[SHANA]L001_LED콘트롤보드_테스트버튼_실행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63" y="1787525"/>
            <a:ext cx="7735887" cy="4351338"/>
          </a:xfrm>
        </p:spPr>
      </p:pic>
      <p:sp>
        <p:nvSpPr>
          <p:cNvPr id="7" name="TextBox 6"/>
          <p:cNvSpPr txBox="1"/>
          <p:nvPr/>
        </p:nvSpPr>
        <p:spPr>
          <a:xfrm>
            <a:off x="207963" y="13697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동영상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불량 왼편 날개 분리 및 교체 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587" y="2234804"/>
            <a:ext cx="4352925" cy="3264693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3749" y="2233613"/>
            <a:ext cx="4343400" cy="3257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0675" y="1690688"/>
            <a:ext cx="46349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2800" dirty="0" smtClean="0"/>
              <a:t>현장 안정화를 위해 우선 </a:t>
            </a:r>
            <a:r>
              <a:rPr lang="ko-KR" altLang="en-US" sz="2800" dirty="0" smtClean="0">
                <a:solidFill>
                  <a:srgbClr val="FF0000"/>
                </a:solidFill>
              </a:rPr>
              <a:t>날개와 컨트롤 보드 교체</a:t>
            </a:r>
            <a:r>
              <a:rPr lang="ko-KR" altLang="en-US" sz="2800" dirty="0" smtClean="0"/>
              <a:t> </a:t>
            </a:r>
            <a:endParaRPr lang="en-US" altLang="ko-KR" sz="2800" dirty="0" smtClean="0"/>
          </a:p>
          <a:p>
            <a:pPr marL="285750" indent="-285750">
              <a:buFontTx/>
              <a:buChar char="-"/>
            </a:pPr>
            <a:endParaRPr lang="en-US" altLang="ko-KR" sz="2800" dirty="0" smtClean="0"/>
          </a:p>
          <a:p>
            <a:pPr marL="285750" indent="-285750">
              <a:buFontTx/>
              <a:buChar char="-"/>
            </a:pPr>
            <a:r>
              <a:rPr lang="ko-KR" altLang="en-US" sz="2800" dirty="0" smtClean="0"/>
              <a:t>날개 구조물 상태</a:t>
            </a:r>
            <a:endParaRPr lang="en-US" altLang="ko-KR" sz="2800" dirty="0"/>
          </a:p>
          <a:p>
            <a:pPr marL="742950" lvl="1" indent="-285750">
              <a:buFontTx/>
              <a:buChar char="-"/>
            </a:pPr>
            <a:r>
              <a:rPr lang="ko-KR" altLang="en-US" sz="2800" dirty="0" smtClean="0"/>
              <a:t>작업자의 공구 자석이 붙어 있었음</a:t>
            </a:r>
            <a:endParaRPr lang="en-US" altLang="ko-KR" sz="2800" dirty="0" smtClean="0"/>
          </a:p>
          <a:p>
            <a:pPr marL="742950" lvl="1" indent="-285750">
              <a:buFontTx/>
              <a:buChar char="-"/>
            </a:pPr>
            <a:r>
              <a:rPr lang="ko-KR" altLang="en-US" sz="2800" dirty="0" smtClean="0"/>
              <a:t>젖은 흔적 없음</a:t>
            </a:r>
            <a:endParaRPr lang="en-US" altLang="ko-KR" sz="2800" dirty="0" smtClean="0"/>
          </a:p>
          <a:p>
            <a:pPr marL="742950" lvl="1" indent="-285750">
              <a:buFontTx/>
              <a:buChar char="-"/>
            </a:pPr>
            <a:r>
              <a:rPr lang="ko-KR" altLang="en-US" sz="2800" dirty="0" smtClean="0"/>
              <a:t>봉인 잘 되어있음</a:t>
            </a:r>
            <a:endParaRPr lang="en-US" altLang="ko-KR" sz="2800" dirty="0" smtClean="0"/>
          </a:p>
          <a:p>
            <a:pPr marL="742950" lvl="1" indent="-285750">
              <a:buFontTx/>
              <a:buChar char="-"/>
            </a:pPr>
            <a:endParaRPr lang="en-US" altLang="ko-KR" sz="2800" dirty="0" smtClean="0"/>
          </a:p>
        </p:txBody>
      </p:sp>
    </p:spTree>
    <p:extLst>
      <p:ext uri="{BB962C8B-B14F-4D97-AF65-F5344CB8AC3E}">
        <p14:creationId xmlns:p14="http://schemas.microsoft.com/office/powerpoint/2010/main" val="387070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유진 </a:t>
            </a:r>
            <a:r>
              <a:rPr lang="en-US" altLang="ko-KR" dirty="0" smtClean="0"/>
              <a:t>LED</a:t>
            </a:r>
            <a:r>
              <a:rPr lang="ko-KR" altLang="en-US" dirty="0" smtClean="0"/>
              <a:t>와 통화 후 알아내 정보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/>
              <a:t>한쪽만 계속 켜져 있는 불량 발생 원인 예상</a:t>
            </a:r>
            <a:endParaRPr lang="en-US" altLang="ko-KR" sz="3200" dirty="0" smtClean="0"/>
          </a:p>
          <a:p>
            <a:pPr marL="914400" lvl="1" indent="-457200">
              <a:buAutoNum type="arabicPeriod"/>
            </a:pPr>
            <a:r>
              <a:rPr lang="ko-KR" altLang="en-US" sz="2800" dirty="0" smtClean="0"/>
              <a:t>컨트롤 보드에 </a:t>
            </a:r>
            <a:r>
              <a:rPr lang="en-US" altLang="ko-KR" sz="2800" dirty="0" smtClean="0">
                <a:solidFill>
                  <a:srgbClr val="FF0000"/>
                </a:solidFill>
              </a:rPr>
              <a:t>FET</a:t>
            </a:r>
            <a:r>
              <a:rPr lang="ko-KR" altLang="en-US" sz="2800" dirty="0" smtClean="0">
                <a:solidFill>
                  <a:srgbClr val="FF0000"/>
                </a:solidFill>
              </a:rPr>
              <a:t>가 고장</a:t>
            </a:r>
            <a:r>
              <a:rPr lang="ko-KR" altLang="en-US" sz="2800" dirty="0" smtClean="0"/>
              <a:t>이 나서 도통이 되었을 수 있음</a:t>
            </a:r>
            <a:endParaRPr lang="en-US" altLang="ko-KR" sz="2800" dirty="0" smtClean="0"/>
          </a:p>
          <a:p>
            <a:pPr lvl="2">
              <a:buFont typeface="Symbol" panose="05050102010706020507" pitchFamily="18" charset="2"/>
              <a:buChar char="Þ"/>
            </a:pPr>
            <a:r>
              <a:rPr lang="ko-KR" altLang="en-US" sz="2400" dirty="0" smtClean="0"/>
              <a:t> 고장 예상 컨트롤 보드 </a:t>
            </a:r>
            <a:r>
              <a:rPr lang="ko-KR" altLang="en-US" sz="2400" dirty="0" smtClean="0">
                <a:solidFill>
                  <a:srgbClr val="FF0000"/>
                </a:solidFill>
              </a:rPr>
              <a:t>분리 후 테스트</a:t>
            </a:r>
            <a:r>
              <a:rPr lang="ko-KR" altLang="en-US" sz="2400" dirty="0" smtClean="0"/>
              <a:t> 에서 </a:t>
            </a:r>
            <a:r>
              <a:rPr lang="ko-KR" altLang="en-US" sz="2400" dirty="0" smtClean="0">
                <a:solidFill>
                  <a:srgbClr val="FF0000"/>
                </a:solidFill>
              </a:rPr>
              <a:t>정상 동작</a:t>
            </a:r>
            <a:r>
              <a:rPr lang="ko-KR" altLang="en-US" sz="2400" dirty="0" smtClean="0"/>
              <a:t>함</a:t>
            </a:r>
            <a:endParaRPr lang="en-US" altLang="ko-KR" sz="2400" dirty="0" smtClean="0"/>
          </a:p>
          <a:p>
            <a:pPr lvl="2">
              <a:buFont typeface="Symbol" panose="05050102010706020507" pitchFamily="18" charset="2"/>
              <a:buChar char="Þ"/>
            </a:pPr>
            <a:r>
              <a:rPr lang="en-US" altLang="ko-KR" sz="2400" dirty="0" smtClean="0"/>
              <a:t> </a:t>
            </a:r>
            <a:r>
              <a:rPr lang="ko-KR" altLang="en-US" sz="2400" dirty="0" smtClean="0"/>
              <a:t>컨트롤 </a:t>
            </a:r>
            <a:r>
              <a:rPr lang="ko-KR" altLang="en-US" sz="2400" dirty="0" smtClean="0">
                <a:solidFill>
                  <a:srgbClr val="FF0000"/>
                </a:solidFill>
              </a:rPr>
              <a:t>보드 고장 아님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 marL="914400" lvl="1" indent="-457200">
              <a:buAutoNum type="arabicPeriod"/>
            </a:pPr>
            <a:r>
              <a:rPr lang="ko-KR" altLang="en-US" sz="2800" dirty="0" smtClean="0"/>
              <a:t>컨트롤 보드에서 </a:t>
            </a:r>
            <a:r>
              <a:rPr lang="en-US" altLang="ko-KR" sz="2800" dirty="0" smtClean="0"/>
              <a:t>LED </a:t>
            </a:r>
            <a:r>
              <a:rPr lang="ko-KR" altLang="en-US" sz="2800" dirty="0" smtClean="0"/>
              <a:t>패널로 제어 방법은 </a:t>
            </a:r>
            <a:r>
              <a:rPr lang="en-US" altLang="ko-KR" sz="2800" dirty="0" smtClean="0"/>
              <a:t>“-”</a:t>
            </a:r>
            <a:r>
              <a:rPr lang="ko-KR" altLang="en-US" sz="2800" dirty="0" smtClean="0"/>
              <a:t>단자</a:t>
            </a:r>
            <a:r>
              <a:rPr lang="en-US" altLang="ko-KR" sz="2800" dirty="0" smtClean="0"/>
              <a:t> </a:t>
            </a:r>
            <a:r>
              <a:rPr lang="ko-KR" altLang="en-US" sz="2800" dirty="0" smtClean="0"/>
              <a:t>쪽만 하고 있음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다른 말로 </a:t>
            </a:r>
            <a:r>
              <a:rPr lang="en-US" altLang="ko-KR" sz="2800" dirty="0" smtClean="0"/>
              <a:t>“+”</a:t>
            </a:r>
            <a:r>
              <a:rPr lang="ko-KR" altLang="en-US" sz="2800" dirty="0" smtClean="0"/>
              <a:t>는 연결 상태</a:t>
            </a:r>
            <a:r>
              <a:rPr lang="en-US" altLang="ko-KR" sz="2800" dirty="0" smtClean="0"/>
              <a:t> </a:t>
            </a:r>
            <a:r>
              <a:rPr lang="ko-KR" altLang="en-US" sz="2800" dirty="0" smtClean="0"/>
              <a:t>임</a:t>
            </a:r>
            <a:r>
              <a:rPr lang="en-US" altLang="ko-KR" sz="2800" dirty="0" smtClean="0"/>
              <a:t>. </a:t>
            </a:r>
            <a:r>
              <a:rPr lang="ko-KR" altLang="en-US" sz="2800" dirty="0" smtClean="0">
                <a:solidFill>
                  <a:srgbClr val="FF0000"/>
                </a:solidFill>
              </a:rPr>
              <a:t>다른 경로</a:t>
            </a:r>
            <a:r>
              <a:rPr lang="ko-KR" altLang="en-US" sz="2800" dirty="0" smtClean="0"/>
              <a:t>로 </a:t>
            </a:r>
            <a:r>
              <a:rPr lang="en-US" altLang="ko-KR" sz="2800" dirty="0" smtClean="0">
                <a:solidFill>
                  <a:srgbClr val="FF0000"/>
                </a:solidFill>
              </a:rPr>
              <a:t>“-” </a:t>
            </a:r>
            <a:r>
              <a:rPr lang="ko-KR" altLang="en-US" sz="2800" dirty="0" smtClean="0">
                <a:solidFill>
                  <a:srgbClr val="FF0000"/>
                </a:solidFill>
              </a:rPr>
              <a:t>가 연결</a:t>
            </a:r>
            <a:r>
              <a:rPr lang="ko-KR" altLang="en-US" sz="2800" dirty="0" smtClean="0"/>
              <a:t> 되었을 수 있다는 것을 의미함</a:t>
            </a:r>
            <a:endParaRPr lang="en-US" altLang="ko-KR" sz="2800" dirty="0" smtClean="0"/>
          </a:p>
          <a:p>
            <a:pPr lvl="2">
              <a:buFont typeface="Symbol" panose="05050102010706020507" pitchFamily="18" charset="2"/>
              <a:buChar char="Þ"/>
            </a:pPr>
            <a:r>
              <a:rPr lang="ko-KR" altLang="en-US" sz="2400" dirty="0" smtClean="0"/>
              <a:t> 현장에서는 테스트 되지 않아 우선 본사로 철수</a:t>
            </a:r>
            <a:endParaRPr lang="en-US" altLang="ko-KR" sz="2400" dirty="0" smtClean="0"/>
          </a:p>
          <a:p>
            <a:pPr lvl="2">
              <a:buFont typeface="Symbol" panose="05050102010706020507" pitchFamily="18" charset="2"/>
              <a:buChar char="Þ"/>
            </a:pPr>
            <a:r>
              <a:rPr lang="en-US" altLang="ko-KR" sz="2400" dirty="0" smtClean="0"/>
              <a:t> </a:t>
            </a:r>
            <a:r>
              <a:rPr lang="ko-KR" altLang="en-US" sz="2400" dirty="0" smtClean="0"/>
              <a:t>본사 테스트는 다음 페이지 참고</a:t>
            </a:r>
            <a:endParaRPr lang="en-US" altLang="ko-KR" sz="2400" dirty="0" smtClean="0"/>
          </a:p>
        </p:txBody>
      </p:sp>
    </p:spTree>
    <p:extLst>
      <p:ext uri="{BB962C8B-B14F-4D97-AF65-F5344CB8AC3E}">
        <p14:creationId xmlns:p14="http://schemas.microsoft.com/office/powerpoint/2010/main" val="1920970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69715"/>
            <a:ext cx="7677150" cy="888718"/>
          </a:xfrm>
        </p:spPr>
        <p:txBody>
          <a:bodyPr/>
          <a:lstStyle/>
          <a:p>
            <a:r>
              <a:rPr lang="ko-KR" altLang="en-US" dirty="0" err="1" smtClean="0"/>
              <a:t>고려점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150792"/>
            <a:ext cx="7600950" cy="2668733"/>
          </a:xfrm>
        </p:spPr>
        <p:txBody>
          <a:bodyPr/>
          <a:lstStyle/>
          <a:p>
            <a:r>
              <a:rPr lang="ko-KR" altLang="en-US" dirty="0" smtClean="0"/>
              <a:t>케이스 접지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2</a:t>
            </a:r>
            <a:r>
              <a:rPr lang="ko-KR" altLang="en-US" dirty="0" smtClean="0"/>
              <a:t>개의 동영상을 참고 하면 </a:t>
            </a:r>
            <a:r>
              <a:rPr lang="ko-KR" altLang="en-US" dirty="0" smtClean="0">
                <a:solidFill>
                  <a:srgbClr val="FF0000"/>
                </a:solidFill>
              </a:rPr>
              <a:t>날개에서부터 케이스로 이어지는 접지 경로를 예상 </a:t>
            </a:r>
            <a:r>
              <a:rPr lang="ko-KR" altLang="en-US" dirty="0" smtClean="0"/>
              <a:t>할 수 있음</a:t>
            </a:r>
            <a:endParaRPr lang="ko-KR" altLang="en-US" dirty="0"/>
          </a:p>
        </p:txBody>
      </p:sp>
      <p:pic>
        <p:nvPicPr>
          <p:cNvPr id="6" name="[SHANA]L003_케이즈접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2105571" y="1546479"/>
            <a:ext cx="3111998" cy="5532440"/>
          </a:xfrm>
          <a:prstGeom prst="rect">
            <a:avLst/>
          </a:prstGeom>
        </p:spPr>
      </p:pic>
      <p:pic>
        <p:nvPicPr>
          <p:cNvPr id="7" name="[SHANA]L005_케이스_접지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377764"/>
            <a:ext cx="3444875" cy="6124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1528" y="23873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동영상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9150" y="102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동영상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6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389</Words>
  <Application>Microsoft Office PowerPoint</Application>
  <PresentationFormat>와이드스크린</PresentationFormat>
  <Paragraphs>66</Paragraphs>
  <Slides>13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7" baseType="lpstr">
      <vt:lpstr>맑은 고딕</vt:lpstr>
      <vt:lpstr>Arial</vt:lpstr>
      <vt:lpstr>Symbol</vt:lpstr>
      <vt:lpstr>Office 테마</vt:lpstr>
      <vt:lpstr>AVC 충북 라이트 불량</vt:lpstr>
      <vt:lpstr>오른편 불량 초기 상황</vt:lpstr>
      <vt:lpstr>설치 시 사진</vt:lpstr>
      <vt:lpstr>상황, 결론 그리고 처리</vt:lpstr>
      <vt:lpstr>왼편 불량 초기 상황</vt:lpstr>
      <vt:lpstr>라이트 보드 테스트 버튼 실행</vt:lpstr>
      <vt:lpstr>불량 왼편 날개 분리 및 교체 </vt:lpstr>
      <vt:lpstr>유진 LED와 통화 후 알아내 정보</vt:lpstr>
      <vt:lpstr>고려점 1</vt:lpstr>
      <vt:lpstr>고려점 2</vt:lpstr>
      <vt:lpstr>테스트</vt:lpstr>
      <vt:lpstr>특이 사항 및 자체 결론</vt:lpstr>
      <vt:lpstr>해결책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15</cp:revision>
  <dcterms:created xsi:type="dcterms:W3CDTF">2025-04-18T00:58:24Z</dcterms:created>
  <dcterms:modified xsi:type="dcterms:W3CDTF">2025-04-18T05:56:07Z</dcterms:modified>
</cp:coreProperties>
</file>