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70" r:id="rId13"/>
    <p:sldId id="271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04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30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66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07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51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50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62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08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2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57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41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39799" y="569709"/>
            <a:ext cx="9144000" cy="71414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b="1">
                <a:latin typeface="+mn-ea"/>
              </a:rPr>
              <a:t/>
            </a:r>
            <a:br>
              <a:rPr lang="en-US" altLang="ko-KR" b="1">
                <a:latin typeface="+mn-ea"/>
              </a:rPr>
            </a:br>
            <a:r>
              <a:rPr lang="ko-KR" altLang="en-US" sz="2700" b="1" smtClean="0">
                <a:latin typeface="+mn-ea"/>
              </a:rPr>
              <a:t>단속 장비 카메라 설정 매뉴얼</a:t>
            </a:r>
            <a:endParaRPr lang="ko-KR" altLang="en-US" sz="270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139799" y="2019299"/>
            <a:ext cx="9144000" cy="1343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 b="1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 b="1"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smtClean="0">
                <a:latin typeface="+mn-ea"/>
              </a:rPr>
              <a:t>주 카메라 </a:t>
            </a:r>
            <a:r>
              <a:rPr lang="en-US" altLang="ko-KR" sz="2000" b="1" smtClean="0">
                <a:latin typeface="+mn-ea"/>
              </a:rPr>
              <a:t>(</a:t>
            </a:r>
            <a:r>
              <a:rPr lang="ko-KR" altLang="en-US" sz="2000" b="1" smtClean="0">
                <a:latin typeface="+mn-ea"/>
              </a:rPr>
              <a:t>하이크비젼</a:t>
            </a:r>
            <a:r>
              <a:rPr lang="en-US" altLang="ko-KR" sz="2000" b="1" smtClean="0">
                <a:latin typeface="+mn-ea"/>
              </a:rPr>
              <a:t>_MV-Serise) – </a:t>
            </a:r>
            <a:r>
              <a:rPr lang="en-US" altLang="ko-KR" sz="2000" b="1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카메라 전용</a:t>
            </a:r>
            <a:endParaRPr lang="en-US" altLang="ko-KR" sz="2000" b="1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mtClean="0">
                <a:latin typeface="+mn-ea"/>
              </a:rPr>
              <a:t>- </a:t>
            </a:r>
            <a:r>
              <a:rPr lang="ko-KR" altLang="en-US" sz="2000" b="1" smtClean="0">
                <a:latin typeface="+mn-ea"/>
              </a:rPr>
              <a:t>보조 카메라 </a:t>
            </a:r>
            <a:r>
              <a:rPr lang="en-US" altLang="ko-KR" sz="2000" b="1" smtClean="0">
                <a:latin typeface="+mn-ea"/>
              </a:rPr>
              <a:t>(</a:t>
            </a:r>
            <a:r>
              <a:rPr lang="ko-KR" altLang="en-US" sz="2000" b="1" smtClean="0">
                <a:latin typeface="+mn-ea"/>
              </a:rPr>
              <a:t>원우이</a:t>
            </a:r>
            <a:r>
              <a:rPr lang="ko-KR" altLang="en-US" sz="2000" b="1">
                <a:latin typeface="+mn-ea"/>
              </a:rPr>
              <a:t>엔</a:t>
            </a:r>
            <a:r>
              <a:rPr lang="ko-KR" altLang="en-US" sz="2000" b="1" smtClean="0">
                <a:latin typeface="+mn-ea"/>
              </a:rPr>
              <a:t>지</a:t>
            </a:r>
            <a:r>
              <a:rPr lang="en-US" altLang="ko-KR" sz="2000" b="1" smtClean="0">
                <a:latin typeface="+mn-ea"/>
              </a:rPr>
              <a:t>_IBZ-HS273-04) -</a:t>
            </a:r>
            <a:endParaRPr lang="ko-KR" alt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4688542" y="5006065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/>
              <a:t>2023. 06</a:t>
            </a:r>
            <a:endParaRPr lang="ko-KR" altLang="en-US" sz="2000" b="1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02" y="5908328"/>
            <a:ext cx="1728194" cy="4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8" y="3095084"/>
            <a:ext cx="4988688" cy="3618231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n-ea"/>
              </a:rPr>
              <a:t>2</a:t>
            </a:r>
            <a:r>
              <a:rPr lang="en-US" altLang="ko-KR" sz="2000" b="1" smtClean="0">
                <a:latin typeface="+mn-ea"/>
              </a:rPr>
              <a:t>. </a:t>
            </a:r>
            <a:r>
              <a:rPr lang="ko-KR" altLang="en-US" sz="2000" b="1" smtClean="0">
                <a:latin typeface="+mn-ea"/>
              </a:rPr>
              <a:t>보조 </a:t>
            </a:r>
            <a:r>
              <a:rPr lang="ko-KR" altLang="en-US" sz="2000" b="1">
                <a:latin typeface="+mn-ea"/>
              </a:rPr>
              <a:t>카메라 설정</a:t>
            </a:r>
            <a:endParaRPr lang="en-US" altLang="ko-KR" sz="2000" b="1"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74238" y="4180298"/>
            <a:ext cx="5902128" cy="723901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2</a:t>
            </a:r>
            <a:r>
              <a:rPr lang="en-US" altLang="ko-KR" sz="1600" b="1" smtClean="0">
                <a:latin typeface="+mn-ea"/>
              </a:rPr>
              <a:t>-2) </a:t>
            </a:r>
            <a:r>
              <a:rPr lang="ko-KR" altLang="en-US" sz="1600" b="1" smtClean="0">
                <a:latin typeface="+mn-ea"/>
              </a:rPr>
              <a:t>제어기와 보조 카메라 간 통신이 정상일 경우 </a:t>
            </a:r>
            <a:endParaRPr lang="en-US" altLang="ko-KR" sz="1600" b="1" smtClean="0">
              <a:latin typeface="+mn-ea"/>
            </a:endParaRPr>
          </a:p>
          <a:p>
            <a:pPr algn="l"/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(1)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주소창에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192.168.1.30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입력 한다</a:t>
            </a:r>
            <a:r>
              <a:rPr lang="en-US" altLang="ko-KR" sz="1600" b="1" smtClean="0">
                <a:latin typeface="+mn-ea"/>
              </a:rPr>
              <a:t>.</a:t>
            </a:r>
            <a:endParaRPr lang="en-US" altLang="ko-KR" sz="1600" b="1"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8" y="1351056"/>
            <a:ext cx="6933967" cy="741867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2-1) </a:t>
            </a:r>
            <a:r>
              <a:rPr lang="ko-KR" altLang="en-US" sz="1600" b="1" smtClean="0">
                <a:latin typeface="+mn-ea"/>
              </a:rPr>
              <a:t>보조 카메라 환경 설정 </a:t>
            </a:r>
            <a:endParaRPr lang="en-US" altLang="ko-KR" sz="1600" b="1" smtClean="0">
              <a:latin typeface="+mn-ea"/>
            </a:endParaRPr>
          </a:p>
          <a:p>
            <a:pPr algn="l"/>
            <a:endParaRPr lang="en-US" altLang="ko-KR" sz="1600" b="1" smtClean="0">
              <a:latin typeface="+mn-ea"/>
            </a:endParaRPr>
          </a:p>
          <a:p>
            <a:pPr algn="l"/>
            <a:r>
              <a:rPr lang="ko-KR" altLang="en-US" sz="1600" b="1" smtClean="0">
                <a:latin typeface="+mn-ea"/>
              </a:rPr>
              <a:t> 제어기에 실행된 프로그램 종료 후 익스플로러 버튼을 선택한다</a:t>
            </a:r>
            <a:r>
              <a:rPr lang="en-US" altLang="ko-KR" sz="1600" b="1" smtClean="0">
                <a:latin typeface="+mn-ea"/>
              </a:rPr>
              <a:t>.</a:t>
            </a:r>
            <a:endParaRPr lang="en-US" altLang="ko-KR" sz="1600" b="1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370064" y="3226183"/>
            <a:ext cx="353567" cy="71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3248027" y="3297936"/>
            <a:ext cx="4305298" cy="75018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7334414" y="1652177"/>
            <a:ext cx="167387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493" y="1349560"/>
            <a:ext cx="874800" cy="890852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7976863" y="311538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36" y="2714615"/>
            <a:ext cx="4972827" cy="3999694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n-ea"/>
              </a:rPr>
              <a:t>2</a:t>
            </a:r>
            <a:r>
              <a:rPr lang="en-US" altLang="ko-KR" sz="2000" b="1" smtClean="0">
                <a:latin typeface="+mn-ea"/>
              </a:rPr>
              <a:t>. </a:t>
            </a:r>
            <a:r>
              <a:rPr lang="ko-KR" altLang="en-US" sz="2000" b="1" smtClean="0">
                <a:latin typeface="+mn-ea"/>
              </a:rPr>
              <a:t>보조 </a:t>
            </a:r>
            <a:r>
              <a:rPr lang="ko-KR" altLang="en-US" sz="2000" b="1">
                <a:latin typeface="+mn-ea"/>
              </a:rPr>
              <a:t>카메라 설정</a:t>
            </a:r>
            <a:endParaRPr lang="en-US" altLang="ko-KR" sz="2000" b="1"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6" y="1316563"/>
            <a:ext cx="5678221" cy="970009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2</a:t>
            </a:r>
            <a:r>
              <a:rPr lang="en-US" altLang="ko-KR" sz="1600" b="1" smtClean="0">
                <a:latin typeface="+mn-ea"/>
              </a:rPr>
              <a:t>-3) </a:t>
            </a:r>
            <a:r>
              <a:rPr lang="ko-KR" altLang="en-US" sz="1600" b="1" smtClean="0">
                <a:latin typeface="+mn-ea"/>
              </a:rPr>
              <a:t>계정 및 패스워드 설정</a:t>
            </a:r>
            <a:endParaRPr lang="en-US" altLang="ko-KR" sz="1600" b="1" smtClean="0">
              <a:latin typeface="+mn-ea"/>
            </a:endParaRPr>
          </a:p>
          <a:p>
            <a:pPr algn="l"/>
            <a:r>
              <a:rPr lang="ko-KR" altLang="en-US" sz="1600" b="1" smtClean="0">
                <a:latin typeface="+mn-ea"/>
              </a:rPr>
              <a:t>초기 접속 시 해당 설정을 해야만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접속이 가능하다</a:t>
            </a:r>
            <a:r>
              <a:rPr lang="en-US" altLang="ko-KR" sz="1600" b="1" smtClean="0">
                <a:latin typeface="+mn-ea"/>
              </a:rPr>
              <a:t>.</a:t>
            </a:r>
          </a:p>
          <a:p>
            <a:pPr algn="l"/>
            <a:endParaRPr lang="en-US" altLang="ko-KR" sz="1600" b="1" smtClean="0">
              <a:latin typeface="+mn-ea"/>
            </a:endParaRPr>
          </a:p>
          <a:p>
            <a:pPr algn="l"/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처음 접속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시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만 설정하며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이후로는 불필요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7681" y="3361508"/>
            <a:ext cx="4789714" cy="16372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54080" y="3585775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54080" y="4062799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54080" y="452463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7362825" y="3862774"/>
            <a:ext cx="4229100" cy="1046957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/>
              <a:t>(1) Name : </a:t>
            </a:r>
            <a:r>
              <a:rPr lang="en-US" altLang="ko-KR" sz="1600" b="1">
                <a:solidFill>
                  <a:srgbClr val="FF0000"/>
                </a:solidFill>
              </a:rPr>
              <a:t>admin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  <a:endParaRPr lang="en-US" altLang="ko-KR" sz="1600" b="1"/>
          </a:p>
          <a:p>
            <a:pPr algn="l"/>
            <a:r>
              <a:rPr lang="en-US" altLang="ko-KR" sz="1600" b="1"/>
              <a:t>(2) New Password : </a:t>
            </a:r>
            <a:r>
              <a:rPr lang="en-US" altLang="ko-KR" sz="1600" b="1">
                <a:solidFill>
                  <a:srgbClr val="FF0000"/>
                </a:solidFill>
              </a:rPr>
              <a:t>topes2015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  <a:endParaRPr lang="en-US" altLang="ko-KR" sz="1600" b="1"/>
          </a:p>
          <a:p>
            <a:pPr algn="l"/>
            <a:r>
              <a:rPr lang="en-US" altLang="ko-KR" sz="1600" b="1"/>
              <a:t>(3) Confirm Password : </a:t>
            </a:r>
            <a:r>
              <a:rPr lang="en-US" altLang="ko-KR" sz="1600" b="1">
                <a:solidFill>
                  <a:srgbClr val="FF0000"/>
                </a:solidFill>
              </a:rPr>
              <a:t>topes2015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  <a:endParaRPr lang="en-US" altLang="ko-KR" sz="1600" b="1"/>
          </a:p>
          <a:p>
            <a:pPr algn="l"/>
            <a:r>
              <a:rPr lang="en-US" altLang="ko-KR" sz="1600" b="1"/>
              <a:t>(4) Save </a:t>
            </a:r>
            <a:r>
              <a:rPr lang="ko-KR" altLang="en-US" sz="1600" b="1" smtClean="0"/>
              <a:t>선택</a:t>
            </a:r>
            <a:endParaRPr lang="en-US" altLang="ko-KR" sz="1600" b="1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347063" y="4339798"/>
            <a:ext cx="1930037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112260" y="6258560"/>
            <a:ext cx="957580" cy="455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773280" y="636359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19" y="2021606"/>
            <a:ext cx="4941661" cy="4729714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n-ea"/>
              </a:rPr>
              <a:t>2</a:t>
            </a:r>
            <a:r>
              <a:rPr lang="en-US" altLang="ko-KR" sz="2000" b="1" smtClean="0">
                <a:latin typeface="+mn-ea"/>
              </a:rPr>
              <a:t>. </a:t>
            </a:r>
            <a:r>
              <a:rPr lang="ko-KR" altLang="en-US" sz="2000" b="1" smtClean="0">
                <a:latin typeface="+mn-ea"/>
              </a:rPr>
              <a:t>보조 </a:t>
            </a:r>
            <a:r>
              <a:rPr lang="ko-KR" altLang="en-US" sz="2000" b="1">
                <a:latin typeface="+mn-ea"/>
              </a:rPr>
              <a:t>카메라 설정</a:t>
            </a:r>
            <a:endParaRPr lang="en-US" altLang="ko-KR" sz="2000" b="1"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1"/>
            <a:ext cx="3537363" cy="364490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2-3) </a:t>
            </a:r>
            <a:r>
              <a:rPr lang="ko-KR" altLang="en-US" sz="1600" b="1" smtClean="0">
                <a:latin typeface="+mn-ea"/>
              </a:rPr>
              <a:t>계정</a:t>
            </a:r>
            <a:r>
              <a:rPr lang="en-US" altLang="ko-KR" sz="1600" b="1" smtClean="0">
                <a:latin typeface="+mn-ea"/>
              </a:rPr>
              <a:t>, </a:t>
            </a:r>
            <a:r>
              <a:rPr lang="ko-KR" altLang="en-US" sz="1600" b="1" smtClean="0">
                <a:latin typeface="+mn-ea"/>
              </a:rPr>
              <a:t>패스워드 설정 후 접속 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712349" y="617025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17258" y="6417017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453473" y="4918438"/>
            <a:ext cx="1140712" cy="814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405258" y="631423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6683178" y="4520328"/>
            <a:ext cx="2759098" cy="796219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/>
              <a:t>(1) ID : </a:t>
            </a:r>
            <a:r>
              <a:rPr lang="en-US" altLang="ko-KR" sz="1600" b="1">
                <a:solidFill>
                  <a:srgbClr val="FF0000"/>
                </a:solidFill>
              </a:rPr>
              <a:t>admin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</a:p>
          <a:p>
            <a:pPr algn="l"/>
            <a:r>
              <a:rPr lang="en-US" altLang="ko-KR" sz="1600" b="1"/>
              <a:t>(2) PW : </a:t>
            </a:r>
            <a:r>
              <a:rPr lang="en-US" altLang="ko-KR" sz="1600" b="1">
                <a:solidFill>
                  <a:srgbClr val="FF0000"/>
                </a:solidFill>
              </a:rPr>
              <a:t>topes2015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</a:p>
          <a:p>
            <a:pPr algn="l"/>
            <a:r>
              <a:rPr lang="en-US" altLang="ko-KR" sz="1600" b="1"/>
              <a:t>(3) LOGIN </a:t>
            </a:r>
            <a:r>
              <a:rPr lang="ko-KR" altLang="en-US" sz="1600" b="1" smtClean="0"/>
              <a:t>선택</a:t>
            </a:r>
            <a:endParaRPr lang="en-US" altLang="ko-KR" sz="1600" b="1"/>
          </a:p>
        </p:txBody>
      </p:sp>
      <p:sp>
        <p:nvSpPr>
          <p:cNvPr id="26" name="직사각형 25"/>
          <p:cNvSpPr/>
          <p:nvPr/>
        </p:nvSpPr>
        <p:spPr>
          <a:xfrm>
            <a:off x="2080260" y="5953786"/>
            <a:ext cx="1714499" cy="797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0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6" y="2011680"/>
            <a:ext cx="4991132" cy="468629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n-ea"/>
              </a:rPr>
              <a:t>2</a:t>
            </a:r>
            <a:r>
              <a:rPr lang="en-US" altLang="ko-KR" sz="2000" b="1" smtClean="0">
                <a:latin typeface="+mn-ea"/>
              </a:rPr>
              <a:t>. </a:t>
            </a:r>
            <a:r>
              <a:rPr lang="ko-KR" altLang="en-US" sz="2000" b="1" smtClean="0">
                <a:latin typeface="+mn-ea"/>
              </a:rPr>
              <a:t>보조 </a:t>
            </a:r>
            <a:r>
              <a:rPr lang="ko-KR" altLang="en-US" sz="2000" b="1">
                <a:latin typeface="+mn-ea"/>
              </a:rPr>
              <a:t>카메라 설정</a:t>
            </a:r>
            <a:endParaRPr lang="en-US" altLang="ko-KR" sz="2000" b="1"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1"/>
            <a:ext cx="3537363" cy="364490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2-4) </a:t>
            </a:r>
            <a:r>
              <a:rPr lang="ko-KR" altLang="en-US" sz="1600" b="1" smtClean="0">
                <a:latin typeface="+mn-ea"/>
              </a:rPr>
              <a:t>해상도 환경 설정 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66801" y="2527161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52175" y="297293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399098" y="4467949"/>
            <a:ext cx="882383" cy="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730300" y="380238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6345651" y="3802380"/>
            <a:ext cx="3843404" cy="1401498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arenBoth"/>
            </a:pPr>
            <a:r>
              <a:rPr lang="en-US" altLang="ko-KR" sz="1600" b="1" smtClean="0"/>
              <a:t>Basic Configuration</a:t>
            </a:r>
          </a:p>
          <a:p>
            <a:pPr marL="342900" indent="-342900" algn="l">
              <a:buAutoNum type="arabicParenBoth"/>
            </a:pPr>
            <a:r>
              <a:rPr lang="en-US" altLang="ko-KR" sz="1600" b="1" smtClean="0"/>
              <a:t>Video </a:t>
            </a:r>
            <a:r>
              <a:rPr lang="ko-KR" altLang="en-US" sz="1600" b="1"/>
              <a:t>선택</a:t>
            </a:r>
          </a:p>
          <a:p>
            <a:pPr algn="l"/>
            <a:r>
              <a:rPr lang="en-US" altLang="ko-KR" sz="1600" b="1"/>
              <a:t>(3) Resolution </a:t>
            </a:r>
            <a:r>
              <a:rPr lang="en-US" altLang="ko-KR" sz="1600" b="1">
                <a:solidFill>
                  <a:srgbClr val="FF0000"/>
                </a:solidFill>
              </a:rPr>
              <a:t>“1280x960” </a:t>
            </a:r>
            <a:r>
              <a:rPr lang="ko-KR" altLang="en-US" sz="1600" b="1"/>
              <a:t>선택</a:t>
            </a:r>
          </a:p>
          <a:p>
            <a:pPr algn="l"/>
            <a:r>
              <a:rPr lang="en-US" altLang="ko-KR" sz="1600" b="1"/>
              <a:t>(4) Save </a:t>
            </a:r>
            <a:r>
              <a:rPr lang="ko-KR" altLang="en-US" sz="1600" b="1" smtClean="0"/>
              <a:t>선택</a:t>
            </a:r>
            <a:endParaRPr lang="en-US" altLang="ko-KR" sz="1600" b="1"/>
          </a:p>
          <a:p>
            <a:pPr algn="l"/>
            <a:endParaRPr lang="ko-KR" altLang="en-US" sz="1600" b="1"/>
          </a:p>
          <a:p>
            <a:pPr algn="l"/>
            <a:r>
              <a:rPr lang="en-US" altLang="ko-KR" sz="1600" b="1"/>
              <a:t>※ </a:t>
            </a:r>
            <a:r>
              <a:rPr lang="ko-KR" altLang="en-US" sz="1600" b="1"/>
              <a:t>설정 및 저장 완료 후 설정 창 종료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07967" y="2626222"/>
            <a:ext cx="658834" cy="177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28616" y="3006726"/>
            <a:ext cx="372759" cy="137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598420" y="3802380"/>
            <a:ext cx="1114413" cy="336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624950" y="6317965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92249" y="6337403"/>
            <a:ext cx="494959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8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(3M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24663" y="4160930"/>
            <a:ext cx="5902128" cy="723901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1-2) </a:t>
            </a:r>
            <a:r>
              <a:rPr lang="ko-KR" altLang="en-US" sz="1600" b="1" smtClean="0">
                <a:latin typeface="+mn-ea"/>
              </a:rPr>
              <a:t>제어기와 카메라간 통신이 정상일 경우 접속 가능한 카메라 목록이</a:t>
            </a:r>
            <a:r>
              <a:rPr lang="en-US" altLang="ko-KR" sz="1600" b="1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활성 되며      버튼을 선택한다</a:t>
            </a:r>
            <a:r>
              <a:rPr lang="en-US" altLang="ko-KR" sz="1600" b="1" smtClean="0">
                <a:latin typeface="+mn-ea"/>
              </a:rPr>
              <a:t>.</a:t>
            </a:r>
          </a:p>
          <a:p>
            <a:pPr algn="l"/>
            <a:endParaRPr lang="en-US" altLang="ko-KR" sz="1600" b="1"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1995627"/>
            <a:ext cx="874944" cy="7285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74237" y="1982284"/>
            <a:ext cx="6933967" cy="741867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1</a:t>
            </a:r>
            <a:r>
              <a:rPr lang="en-US" altLang="ko-KR" sz="1600" b="1" smtClean="0">
                <a:latin typeface="+mn-ea"/>
              </a:rPr>
              <a:t>-1) </a:t>
            </a:r>
            <a:r>
              <a:rPr lang="ko-KR" altLang="en-US" sz="1600" b="1" smtClean="0">
                <a:latin typeface="+mn-ea"/>
              </a:rPr>
              <a:t>주 카메라 환경 설정 </a:t>
            </a:r>
            <a:endParaRPr lang="en-US" altLang="ko-KR" sz="1600" b="1" smtClean="0">
              <a:latin typeface="+mn-ea"/>
            </a:endParaRPr>
          </a:p>
          <a:p>
            <a:pPr algn="l"/>
            <a:endParaRPr lang="en-US" altLang="ko-KR" sz="1600" b="1" smtClean="0">
              <a:latin typeface="+mn-ea"/>
            </a:endParaRPr>
          </a:p>
          <a:p>
            <a:pPr algn="l"/>
            <a:r>
              <a:rPr lang="ko-KR" altLang="en-US" sz="1600" b="1" smtClean="0">
                <a:latin typeface="+mn-ea"/>
              </a:rPr>
              <a:t>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제어기에 실행된 프로그램 종료 후</a:t>
            </a:r>
            <a:r>
              <a:rPr lang="ko-KR" altLang="en-US" sz="1600" b="1" smtClean="0">
                <a:latin typeface="+mn-ea"/>
              </a:rPr>
              <a:t> 바탕화면의 </a:t>
            </a:r>
            <a:r>
              <a:rPr lang="en-US" altLang="ko-KR" sz="1600" b="1" smtClean="0">
                <a:latin typeface="+mn-ea"/>
              </a:rPr>
              <a:t>MVS </a:t>
            </a:r>
            <a:r>
              <a:rPr lang="ko-KR" altLang="en-US" sz="1600" b="1" smtClean="0">
                <a:latin typeface="+mn-ea"/>
              </a:rPr>
              <a:t>버튼을 선택한다</a:t>
            </a:r>
            <a:r>
              <a:rPr lang="en-US" altLang="ko-KR" sz="1600" b="1" smtClean="0">
                <a:latin typeface="+mn-ea"/>
              </a:rPr>
              <a:t>.</a:t>
            </a:r>
            <a:endParaRPr lang="en-US" altLang="ko-KR" sz="1600" b="1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41" y="3382525"/>
            <a:ext cx="5617027" cy="332193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488276" y="4082458"/>
            <a:ext cx="217882" cy="234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43" y="4400759"/>
            <a:ext cx="266700" cy="266700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H="1">
            <a:off x="4648200" y="4324769"/>
            <a:ext cx="2840076" cy="19811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7308205" y="2353217"/>
            <a:ext cx="167387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8" y="1990725"/>
            <a:ext cx="5007388" cy="480060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(3M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1-3) IP </a:t>
            </a:r>
            <a:r>
              <a:rPr lang="ko-KR" altLang="en-US" sz="1600" b="1" smtClean="0">
                <a:latin typeface="+mn-ea"/>
              </a:rPr>
              <a:t>주소 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844038" y="3640454"/>
            <a:ext cx="4229100" cy="1501141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(1) IPAddress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192.168.151.101</a:t>
            </a:r>
          </a:p>
          <a:p>
            <a:pPr algn="l"/>
            <a:r>
              <a:rPr lang="en-US" altLang="ko-KR" sz="1600" b="1" smtClean="0">
                <a:latin typeface="+mn-ea"/>
              </a:rPr>
              <a:t>(2) Subnet Mask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255.255.255.0</a:t>
            </a:r>
          </a:p>
          <a:p>
            <a:pPr algn="l"/>
            <a:r>
              <a:rPr lang="en-US" altLang="ko-KR" sz="1600" b="1" smtClean="0">
                <a:latin typeface="+mn-ea"/>
              </a:rPr>
              <a:t>(3) Default Gateway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192.168.151.1</a:t>
            </a:r>
          </a:p>
          <a:p>
            <a:pPr algn="l"/>
            <a:endParaRPr lang="en-US" altLang="ko-KR" sz="1600" b="1" smtClean="0">
              <a:latin typeface="+mn-ea"/>
            </a:endParaRPr>
          </a:p>
          <a:p>
            <a:pPr algn="l"/>
            <a:r>
              <a:rPr lang="ko-KR" altLang="en-US" sz="1600" b="1" smtClean="0">
                <a:latin typeface="+mn-ea"/>
              </a:rPr>
              <a:t>정보 입력 후 </a:t>
            </a:r>
            <a:r>
              <a:rPr lang="en-US" altLang="ko-KR" sz="1600" b="1" smtClean="0">
                <a:latin typeface="+mn-ea"/>
              </a:rPr>
              <a:t>OK </a:t>
            </a:r>
            <a:r>
              <a:rPr lang="ko-KR" altLang="en-US" sz="1600" b="1" smtClean="0">
                <a:latin typeface="+mn-ea"/>
              </a:rPr>
              <a:t>버튼 선택하여 저장한다</a:t>
            </a:r>
            <a:r>
              <a:rPr lang="en-US" altLang="ko-KR" sz="1600" b="1" smtClean="0">
                <a:latin typeface="+mn-ea"/>
              </a:rPr>
              <a:t>.</a:t>
            </a:r>
          </a:p>
          <a:p>
            <a:pPr algn="l"/>
            <a:endParaRPr lang="en-US" altLang="ko-KR" sz="1600" b="1" smtClean="0">
              <a:latin typeface="+mn-ea"/>
            </a:endParaRPr>
          </a:p>
        </p:txBody>
      </p:sp>
      <p:cxnSp>
        <p:nvCxnSpPr>
          <p:cNvPr id="21" name="직선 화살표 연결선 20"/>
          <p:cNvCxnSpPr>
            <a:endCxn id="20" idx="1"/>
          </p:cNvCxnSpPr>
          <p:nvPr/>
        </p:nvCxnSpPr>
        <p:spPr>
          <a:xfrm>
            <a:off x="5379406" y="4391025"/>
            <a:ext cx="1464632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1918961" y="4000355"/>
            <a:ext cx="1862463" cy="981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95600" y="5313679"/>
            <a:ext cx="528320" cy="264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1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7" y="2029097"/>
            <a:ext cx="4997863" cy="4728754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(3M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1-4) </a:t>
            </a:r>
            <a:r>
              <a:rPr lang="ko-KR" altLang="en-US" sz="1600" b="1" smtClean="0">
                <a:latin typeface="+mn-ea"/>
              </a:rPr>
              <a:t>해상도 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995447" y="4127627"/>
            <a:ext cx="5031683" cy="929725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(1) </a:t>
            </a:r>
            <a:r>
              <a:rPr lang="en-US" altLang="ko-KR" sz="1600" b="1">
                <a:latin typeface="+mn-ea"/>
              </a:rPr>
              <a:t>Feature Tree </a:t>
            </a:r>
            <a:r>
              <a:rPr lang="ko-KR" altLang="en-US" sz="1600" b="1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(2) </a:t>
            </a:r>
            <a:r>
              <a:rPr lang="en-US" altLang="ko-KR" sz="1600" b="1">
                <a:latin typeface="+mn-ea"/>
              </a:rPr>
              <a:t>Image Format Control </a:t>
            </a:r>
            <a:r>
              <a:rPr lang="ko-KR" altLang="en-US" sz="1600" b="1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(3) </a:t>
            </a:r>
            <a:r>
              <a:rPr lang="en-US" altLang="ko-KR" sz="1600" b="1">
                <a:latin typeface="+mn-ea"/>
              </a:rPr>
              <a:t>Width </a:t>
            </a:r>
            <a:r>
              <a:rPr lang="en-US" altLang="ko-KR" sz="1600" b="1" smtClean="0">
                <a:latin typeface="+mn-ea"/>
              </a:rPr>
              <a:t>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2048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확인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카메라 사용시 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     Height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1536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확인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사용시 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1" name="직선 화살표 연결선 20"/>
          <p:cNvCxnSpPr>
            <a:stCxn id="22" idx="3"/>
          </p:cNvCxnSpPr>
          <p:nvPr/>
        </p:nvCxnSpPr>
        <p:spPr>
          <a:xfrm>
            <a:off x="5372099" y="4362494"/>
            <a:ext cx="1653828" cy="1750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324044" y="4152987"/>
            <a:ext cx="1048055" cy="419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311852" y="2689238"/>
            <a:ext cx="287962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324045" y="3289173"/>
            <a:ext cx="491795" cy="199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563865" y="2817441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89417" y="3250257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100313" y="453651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37" y="1995422"/>
            <a:ext cx="5014531" cy="4775768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(3M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1-5) Gain </a:t>
            </a:r>
            <a:r>
              <a:rPr lang="ko-KR" altLang="en-US" sz="1600" b="1" smtClean="0">
                <a:latin typeface="+mn-ea"/>
              </a:rPr>
              <a:t>정보 확인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964621" y="4001235"/>
            <a:ext cx="5031683" cy="1209906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(1) </a:t>
            </a:r>
            <a:r>
              <a:rPr lang="en-US" altLang="ko-KR" sz="1600" b="1">
                <a:latin typeface="+mn-ea"/>
              </a:rPr>
              <a:t>Feature Tree </a:t>
            </a:r>
            <a:r>
              <a:rPr lang="ko-KR" altLang="en-US" sz="1600" b="1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(2) Analog Control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(3) Auto Gain Upper Limit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48.00 (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정보 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pPr algn="l"/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해당정보는 수정 불가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388768" y="4650377"/>
            <a:ext cx="1575853" cy="1677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171949" y="4977114"/>
            <a:ext cx="1123951" cy="234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086826" y="2789785"/>
            <a:ext cx="37544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57600" y="4167289"/>
            <a:ext cx="611048" cy="235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380985" y="2908881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46050" y="4122142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954009" y="5182689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7" y="1994111"/>
            <a:ext cx="4996220" cy="476374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(3M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1-6) Shutter, Gain </a:t>
            </a:r>
            <a:r>
              <a:rPr lang="ko-KR" altLang="en-US" sz="1600" b="1" smtClean="0">
                <a:latin typeface="+mn-ea"/>
              </a:rPr>
              <a:t>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848297" y="3946173"/>
            <a:ext cx="5092643" cy="1233876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</a:t>
            </a:r>
            <a:r>
              <a:rPr lang="en-US" altLang="ko-KR" sz="1600" b="1">
                <a:latin typeface="+mn-ea"/>
              </a:rPr>
              <a:t>) </a:t>
            </a:r>
            <a:r>
              <a:rPr lang="en-US" altLang="ko-KR" sz="1600" b="1" smtClean="0">
                <a:latin typeface="+mn-ea"/>
              </a:rPr>
              <a:t>Common Features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Frame Rate Enable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비활성화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</a:t>
            </a: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Exposure Auto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“OFF”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(4) </a:t>
            </a:r>
            <a:r>
              <a:rPr lang="en-US" altLang="ko-KR" sz="1600" b="1" smtClean="0">
                <a:latin typeface="+mn-ea"/>
              </a:rPr>
              <a:t>Gain Auto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“OFF”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endParaRPr lang="en-US" altLang="ko-KR" sz="1600" b="1">
              <a:latin typeface="+mn-ea"/>
            </a:endParaRPr>
          </a:p>
        </p:txBody>
      </p:sp>
      <p:cxnSp>
        <p:nvCxnSpPr>
          <p:cNvPr id="21" name="직선 화살표 연결선 20"/>
          <p:cNvCxnSpPr>
            <a:endCxn id="20" idx="1"/>
          </p:cNvCxnSpPr>
          <p:nvPr/>
        </p:nvCxnSpPr>
        <p:spPr>
          <a:xfrm>
            <a:off x="5388768" y="4581525"/>
            <a:ext cx="1441218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182109" y="3603155"/>
            <a:ext cx="1162948" cy="232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400372" y="2721750"/>
            <a:ext cx="353874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33037" y="3079044"/>
            <a:ext cx="874820" cy="190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699751" y="2771388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77294" y="3011976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982457" y="358549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177029" y="3958755"/>
            <a:ext cx="1168028" cy="232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982457" y="394617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7" y="1985555"/>
            <a:ext cx="5014531" cy="4772296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(3M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카메라 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1-7) Trigger </a:t>
            </a:r>
            <a:r>
              <a:rPr lang="ko-KR" altLang="en-US" sz="1600" b="1" smtClean="0">
                <a:latin typeface="+mn-ea"/>
              </a:rPr>
              <a:t>및 조명 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865179" y="2901249"/>
            <a:ext cx="5031683" cy="1076391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</a:t>
            </a:r>
            <a:r>
              <a:rPr lang="en-US" altLang="ko-KR" sz="1600" b="1">
                <a:latin typeface="+mn-ea"/>
              </a:rPr>
              <a:t>) </a:t>
            </a:r>
            <a:r>
              <a:rPr lang="en-US" altLang="ko-KR" sz="1600" b="1" smtClean="0">
                <a:latin typeface="+mn-ea"/>
              </a:rPr>
              <a:t>Trigger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Trigger Mode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“On“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Trigger Source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“Line0”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(4) </a:t>
            </a:r>
            <a:r>
              <a:rPr lang="en-US" altLang="ko-KR" sz="1600" b="1" smtClean="0">
                <a:latin typeface="+mn-ea"/>
              </a:rPr>
              <a:t>Trigger Activation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“Rising Edge”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423961" y="3579810"/>
            <a:ext cx="141545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133037" y="4155614"/>
            <a:ext cx="1229963" cy="782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758512" y="2721750"/>
            <a:ext cx="319191" cy="179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33037" y="3235072"/>
            <a:ext cx="1229963" cy="765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000401" y="2791161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00401" y="319119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958876" y="4303207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401" y="338169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53741" y="357981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945992" y="411815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880813" y="4666455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flipV="1">
            <a:off x="5390573" y="4546687"/>
            <a:ext cx="1448838" cy="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제목 1"/>
          <p:cNvSpPr txBox="1">
            <a:spLocks/>
          </p:cNvSpPr>
          <p:nvPr/>
        </p:nvSpPr>
        <p:spPr>
          <a:xfrm>
            <a:off x="6865179" y="4155614"/>
            <a:ext cx="5031683" cy="850003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</a:t>
            </a:r>
            <a:r>
              <a:rPr lang="en-US" altLang="ko-KR" sz="1600" b="1">
                <a:latin typeface="+mn-ea"/>
              </a:rPr>
              <a:t>) </a:t>
            </a:r>
            <a:r>
              <a:rPr lang="en-US" altLang="ko-KR" sz="1600" b="1" smtClean="0">
                <a:latin typeface="+mn-ea"/>
              </a:rPr>
              <a:t>Line Selector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“Line 1”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Line Mode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“Strobe“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Strobe Enable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활성화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535338" y="3191190"/>
            <a:ext cx="1210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mtClean="0">
                <a:solidFill>
                  <a:srgbClr val="C00000"/>
                </a:solidFill>
              </a:rPr>
              <a:t>Trigger </a:t>
            </a:r>
            <a:r>
              <a:rPr lang="ko-KR" altLang="en-US" sz="1400" b="1" smtClean="0">
                <a:solidFill>
                  <a:srgbClr val="C00000"/>
                </a:solidFill>
              </a:rPr>
              <a:t>설정</a:t>
            </a:r>
            <a:endParaRPr lang="en-US" altLang="ko-KR" sz="1400" b="1" dirty="0">
              <a:solidFill>
                <a:srgbClr val="C0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632327" y="4231634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mtClean="0">
                <a:solidFill>
                  <a:srgbClr val="C00000"/>
                </a:solidFill>
              </a:rPr>
              <a:t>조명</a:t>
            </a:r>
            <a:r>
              <a:rPr lang="en-US" altLang="ko-KR" sz="1400" b="1" smtClean="0">
                <a:solidFill>
                  <a:srgbClr val="C00000"/>
                </a:solidFill>
              </a:rPr>
              <a:t> </a:t>
            </a:r>
            <a:r>
              <a:rPr lang="ko-KR" altLang="en-US" sz="1400" b="1" smtClean="0">
                <a:solidFill>
                  <a:srgbClr val="C00000"/>
                </a:solidFill>
              </a:rPr>
              <a:t>설정</a:t>
            </a:r>
            <a:endParaRPr lang="en-US" altLang="ko-K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" y="2006872"/>
            <a:ext cx="4999341" cy="4739368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(3M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1-8) </a:t>
            </a:r>
            <a:r>
              <a:rPr lang="ko-KR" altLang="en-US" sz="1600" b="1" smtClean="0">
                <a:latin typeface="+mn-ea"/>
              </a:rPr>
              <a:t>이미지 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7057126" y="3660412"/>
            <a:ext cx="5031683" cy="1045342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</a:t>
            </a:r>
            <a:r>
              <a:rPr lang="en-US" altLang="ko-KR" sz="1600" b="1">
                <a:latin typeface="+mn-ea"/>
              </a:rPr>
              <a:t>) </a:t>
            </a:r>
            <a:r>
              <a:rPr lang="en-US" altLang="ko-KR" sz="1600" b="1" smtClean="0">
                <a:latin typeface="+mn-ea"/>
              </a:rPr>
              <a:t>Image Processing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Pixel Format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“Bayer RG 8“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Width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“2048”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확인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카메라 사용시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    </a:t>
            </a:r>
            <a:r>
              <a:rPr lang="en-US" altLang="ko-KR" sz="1600" b="1" smtClean="0">
                <a:latin typeface="+mn-ea"/>
              </a:rPr>
              <a:t>Height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“1536”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확인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사용시 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  <p:cxnSp>
        <p:nvCxnSpPr>
          <p:cNvPr id="21" name="직선 화살표 연결선 20"/>
          <p:cNvCxnSpPr>
            <a:stCxn id="22" idx="3"/>
          </p:cNvCxnSpPr>
          <p:nvPr/>
        </p:nvCxnSpPr>
        <p:spPr>
          <a:xfrm flipV="1">
            <a:off x="5363000" y="4125133"/>
            <a:ext cx="1694126" cy="33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133037" y="3947161"/>
            <a:ext cx="1229963" cy="356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051120" y="2721750"/>
            <a:ext cx="319191" cy="179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33037" y="3235072"/>
            <a:ext cx="1229963" cy="194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061252" y="284274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78902" y="338341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10376" y="4017114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02" y="1976397"/>
            <a:ext cx="5019697" cy="480757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(3M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1-9) </a:t>
            </a:r>
            <a:r>
              <a:rPr lang="ko-KR" altLang="en-US" sz="1600" b="1" smtClean="0">
                <a:latin typeface="+mn-ea"/>
              </a:rPr>
              <a:t>설정 저장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839411" y="4000500"/>
            <a:ext cx="5031683" cy="1219188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1) </a:t>
            </a:r>
            <a:r>
              <a:rPr lang="ko-KR" altLang="en-US" sz="1600" b="1" smtClean="0">
                <a:latin typeface="+mn-ea"/>
              </a:rPr>
              <a:t>저장 아이콘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User Set Selector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“User Set 1“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User Set Default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“User Set 1”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(4) User Set Save : “Execute”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 smtClean="0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(5) User Set Load : “Execute” </a:t>
            </a:r>
            <a:r>
              <a:rPr lang="ko-KR" altLang="en-US" sz="1600" b="1" smtClean="0">
                <a:latin typeface="+mn-ea"/>
              </a:rPr>
              <a:t>선택</a:t>
            </a:r>
            <a:r>
              <a:rPr lang="en-US" altLang="ko-KR" sz="1600" b="1" smtClean="0">
                <a:latin typeface="+mn-ea"/>
              </a:rPr>
              <a:t> </a:t>
            </a:r>
            <a:endParaRPr lang="en-US" altLang="ko-KR" sz="1600" b="1">
              <a:latin typeface="+mn-ea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423961" y="4718002"/>
            <a:ext cx="141545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792980" y="2579066"/>
            <a:ext cx="217396" cy="215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151837" y="4088512"/>
            <a:ext cx="1345743" cy="1093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77432" y="265986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151042" y="420637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143422" y="485407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51042" y="462547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158662" y="440449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(5)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744</Words>
  <Application>Microsoft Office PowerPoint</Application>
  <PresentationFormat>와이드스크린</PresentationFormat>
  <Paragraphs>126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 단속 장비 카메라 설정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RN33A Radar Manual</dc:title>
  <dc:creator>AS</dc:creator>
  <cp:lastModifiedBy>김성호</cp:lastModifiedBy>
  <cp:revision>140</cp:revision>
  <dcterms:created xsi:type="dcterms:W3CDTF">2021-10-28T06:32:41Z</dcterms:created>
  <dcterms:modified xsi:type="dcterms:W3CDTF">2023-06-26T05:25:55Z</dcterms:modified>
</cp:coreProperties>
</file>